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86" r:id="rId2"/>
    <p:sldId id="304" r:id="rId3"/>
    <p:sldId id="303" r:id="rId4"/>
    <p:sldId id="291" r:id="rId5"/>
    <p:sldId id="295" r:id="rId6"/>
    <p:sldId id="293" r:id="rId7"/>
    <p:sldId id="296" r:id="rId8"/>
    <p:sldId id="298" r:id="rId9"/>
    <p:sldId id="299" r:id="rId10"/>
    <p:sldId id="300" r:id="rId11"/>
    <p:sldId id="301" r:id="rId12"/>
    <p:sldId id="297" r:id="rId13"/>
    <p:sldId id="302" r:id="rId14"/>
    <p:sldId id="30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62F5DA-71AD-B345-B77C-870203E97076}">
          <p14:sldIdLst>
            <p14:sldId id="286"/>
            <p14:sldId id="304"/>
            <p14:sldId id="303"/>
            <p14:sldId id="291"/>
            <p14:sldId id="295"/>
            <p14:sldId id="293"/>
            <p14:sldId id="296"/>
            <p14:sldId id="298"/>
            <p14:sldId id="299"/>
            <p14:sldId id="300"/>
            <p14:sldId id="301"/>
            <p14:sldId id="297"/>
            <p14:sldId id="302"/>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6D6"/>
    <a:srgbClr val="A1A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23" autoAdjust="0"/>
    <p:restoredTop sz="93979" autoAdjust="0"/>
  </p:normalViewPr>
  <p:slideViewPr>
    <p:cSldViewPr snapToGrid="0" snapToObjects="1">
      <p:cViewPr varScale="1">
        <p:scale>
          <a:sx n="69" d="100"/>
          <a:sy n="69" d="100"/>
        </p:scale>
        <p:origin x="88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EE5DE4-6D00-8B49-A0D0-19A821ED3914}" type="datetimeFigureOut">
              <a:rPr lang="en-US" smtClean="0"/>
              <a:t>6/1/2021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0B2D0B-DDEC-EE45-B9BC-7386BFED9CF3}" type="slidenum">
              <a:rPr lang="en-US" smtClean="0"/>
              <a:t>‹#›</a:t>
            </a:fld>
            <a:endParaRPr lang="en-US"/>
          </a:p>
        </p:txBody>
      </p:sp>
    </p:spTree>
    <p:extLst>
      <p:ext uri="{BB962C8B-B14F-4D97-AF65-F5344CB8AC3E}">
        <p14:creationId xmlns:p14="http://schemas.microsoft.com/office/powerpoint/2010/main" val="1021586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 morning, I’m Laura Gonzalez</a:t>
            </a:r>
            <a:r>
              <a:rPr lang="en-GB" baseline="0" dirty="0" smtClean="0"/>
              <a:t> and I’m going to present the progress of my mini-project, called “The effect of texture on the stress and strain localisation during aluminium sheets bending”, which is being supervised by Joseph Robson and Joao Fonseca</a:t>
            </a:r>
            <a:endParaRPr lang="en-GB" dirty="0"/>
          </a:p>
        </p:txBody>
      </p:sp>
      <p:sp>
        <p:nvSpPr>
          <p:cNvPr id="4" name="Slide Number Placeholder 3"/>
          <p:cNvSpPr>
            <a:spLocks noGrp="1"/>
          </p:cNvSpPr>
          <p:nvPr>
            <p:ph type="sldNum" sz="quarter" idx="10"/>
          </p:nvPr>
        </p:nvSpPr>
        <p:spPr/>
        <p:txBody>
          <a:bodyPr/>
          <a:lstStyle/>
          <a:p>
            <a:fld id="{900B2D0B-DDEC-EE45-B9BC-7386BFED9CF3}" type="slidenum">
              <a:rPr lang="en-US" smtClean="0"/>
              <a:t>1</a:t>
            </a:fld>
            <a:endParaRPr lang="en-US"/>
          </a:p>
        </p:txBody>
      </p:sp>
    </p:spTree>
    <p:extLst>
      <p:ext uri="{BB962C8B-B14F-4D97-AF65-F5344CB8AC3E}">
        <p14:creationId xmlns:p14="http://schemas.microsoft.com/office/powerpoint/2010/main" val="472564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latin typeface="CMR9"/>
              </a:rPr>
              <a:t>Aluminium alloys are among the most worldwide demanded alloys and their demand grows every year</a:t>
            </a:r>
            <a:r>
              <a:rPr lang="en-GB" sz="1600" baseline="0" dirty="0" smtClean="0">
                <a:latin typeface="CMR9"/>
              </a:rPr>
              <a:t> because they count on many advantageous characteristics, being the principal their low density and low price, especially of interest in the vehicle sector. </a:t>
            </a:r>
            <a:r>
              <a:rPr lang="en-GB" sz="1600" dirty="0" smtClean="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10</a:t>
            </a:fld>
            <a:endParaRPr lang="en-US"/>
          </a:p>
        </p:txBody>
      </p:sp>
    </p:spTree>
    <p:extLst>
      <p:ext uri="{BB962C8B-B14F-4D97-AF65-F5344CB8AC3E}">
        <p14:creationId xmlns:p14="http://schemas.microsoft.com/office/powerpoint/2010/main" val="916187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latin typeface="CMR9"/>
              </a:rPr>
              <a:t>Aluminium alloys are among the most worldwide demanded alloys and their demand grows every year</a:t>
            </a:r>
            <a:r>
              <a:rPr lang="en-GB" sz="1600" baseline="0" dirty="0" smtClean="0">
                <a:latin typeface="CMR9"/>
              </a:rPr>
              <a:t> because they count on many advantageous characteristics, being the principal their low density and low price, especially of interest in the vehicle sector. </a:t>
            </a:r>
            <a:r>
              <a:rPr lang="en-GB" sz="1600" dirty="0" smtClean="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11</a:t>
            </a:fld>
            <a:endParaRPr lang="en-US"/>
          </a:p>
        </p:txBody>
      </p:sp>
    </p:spTree>
    <p:extLst>
      <p:ext uri="{BB962C8B-B14F-4D97-AF65-F5344CB8AC3E}">
        <p14:creationId xmlns:p14="http://schemas.microsoft.com/office/powerpoint/2010/main" val="2710352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latin typeface="CMR9"/>
              </a:rPr>
              <a:t>Aluminium alloys are among the most worldwide demanded alloys and their demand grows every year</a:t>
            </a:r>
            <a:r>
              <a:rPr lang="en-GB" sz="1600" baseline="0" dirty="0" smtClean="0">
                <a:latin typeface="CMR9"/>
              </a:rPr>
              <a:t> because they count on many advantageous characteristics, being the principal their low density and low price, especially of interest in the vehicle sector. </a:t>
            </a:r>
            <a:r>
              <a:rPr lang="en-GB" sz="1600" dirty="0" smtClean="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12</a:t>
            </a:fld>
            <a:endParaRPr lang="en-US"/>
          </a:p>
        </p:txBody>
      </p:sp>
    </p:spTree>
    <p:extLst>
      <p:ext uri="{BB962C8B-B14F-4D97-AF65-F5344CB8AC3E}">
        <p14:creationId xmlns:p14="http://schemas.microsoft.com/office/powerpoint/2010/main" val="26901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latin typeface="CMR9"/>
              </a:rPr>
              <a:t>Aluminium alloys are among the most worldwide demanded alloys and their demand grows every year</a:t>
            </a:r>
            <a:r>
              <a:rPr lang="en-GB" sz="1600" baseline="0" dirty="0" smtClean="0">
                <a:latin typeface="CMR9"/>
              </a:rPr>
              <a:t> because they count on many advantageous characteristics, being the principal their low density and low price, especially of interest in the vehicle sector. </a:t>
            </a:r>
            <a:r>
              <a:rPr lang="en-GB" sz="1600" dirty="0" smtClean="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13</a:t>
            </a:fld>
            <a:endParaRPr lang="en-US"/>
          </a:p>
        </p:txBody>
      </p:sp>
    </p:spTree>
    <p:extLst>
      <p:ext uri="{BB962C8B-B14F-4D97-AF65-F5344CB8AC3E}">
        <p14:creationId xmlns:p14="http://schemas.microsoft.com/office/powerpoint/2010/main" val="642969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latin typeface="CMR9"/>
              </a:rPr>
              <a:t>Aluminium alloys are among the most worldwide demanded alloys and their demand grows every year</a:t>
            </a:r>
            <a:r>
              <a:rPr lang="en-GB" sz="1600" baseline="0" dirty="0" smtClean="0">
                <a:latin typeface="CMR9"/>
              </a:rPr>
              <a:t> because they count on many advantageous characteristics, being the principal their low density and low price, especially of interest in the vehicle sector. </a:t>
            </a:r>
            <a:r>
              <a:rPr lang="en-GB" sz="1600" dirty="0" smtClean="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2</a:t>
            </a:fld>
            <a:endParaRPr lang="en-US"/>
          </a:p>
        </p:txBody>
      </p:sp>
    </p:spTree>
    <p:extLst>
      <p:ext uri="{BB962C8B-B14F-4D97-AF65-F5344CB8AC3E}">
        <p14:creationId xmlns:p14="http://schemas.microsoft.com/office/powerpoint/2010/main" val="2019378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latin typeface="CMR9"/>
              </a:rPr>
              <a:t>Aluminium alloys are among the most worldwide demanded alloys and their demand grows every year</a:t>
            </a:r>
            <a:r>
              <a:rPr lang="en-GB" sz="1600" baseline="0" dirty="0" smtClean="0">
                <a:latin typeface="CMR9"/>
              </a:rPr>
              <a:t> because they count on many advantageous characteristics, being the principal their low density and low price, especially of interest in the vehicle sector. </a:t>
            </a:r>
            <a:r>
              <a:rPr lang="en-GB" sz="1600" dirty="0" smtClean="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3</a:t>
            </a:fld>
            <a:endParaRPr lang="en-US"/>
          </a:p>
        </p:txBody>
      </p:sp>
    </p:spTree>
    <p:extLst>
      <p:ext uri="{BB962C8B-B14F-4D97-AF65-F5344CB8AC3E}">
        <p14:creationId xmlns:p14="http://schemas.microsoft.com/office/powerpoint/2010/main" val="2150528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latin typeface="CMR9"/>
              </a:rPr>
              <a:t>Aluminium alloys are among the most worldwide demanded alloys and their demand grows every year</a:t>
            </a:r>
            <a:r>
              <a:rPr lang="en-GB" sz="1600" baseline="0" dirty="0" smtClean="0">
                <a:latin typeface="CMR9"/>
              </a:rPr>
              <a:t> because they count on many advantageous characteristics, being the principal their low density and low price, especially of interest in the vehicle sector. </a:t>
            </a:r>
            <a:r>
              <a:rPr lang="en-GB" sz="1600" dirty="0" smtClean="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4</a:t>
            </a:fld>
            <a:endParaRPr lang="en-US"/>
          </a:p>
        </p:txBody>
      </p:sp>
    </p:spTree>
    <p:extLst>
      <p:ext uri="{BB962C8B-B14F-4D97-AF65-F5344CB8AC3E}">
        <p14:creationId xmlns:p14="http://schemas.microsoft.com/office/powerpoint/2010/main" val="1794799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latin typeface="CMR9"/>
              </a:rPr>
              <a:t>Aluminium alloys are among the most worldwide demanded alloys and their demand grows every year</a:t>
            </a:r>
            <a:r>
              <a:rPr lang="en-GB" sz="1600" baseline="0" dirty="0" smtClean="0">
                <a:latin typeface="CMR9"/>
              </a:rPr>
              <a:t> because they count on many advantageous characteristics, being the principal their low density and low price, especially of interest in the vehicle sector. </a:t>
            </a:r>
            <a:r>
              <a:rPr lang="en-GB" sz="1600" dirty="0" smtClean="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5</a:t>
            </a:fld>
            <a:endParaRPr lang="en-US"/>
          </a:p>
        </p:txBody>
      </p:sp>
    </p:spTree>
    <p:extLst>
      <p:ext uri="{BB962C8B-B14F-4D97-AF65-F5344CB8AC3E}">
        <p14:creationId xmlns:p14="http://schemas.microsoft.com/office/powerpoint/2010/main" val="275022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latin typeface="CMR9"/>
              </a:rPr>
              <a:t>Aluminium alloys are among the most worldwide demanded alloys and their demand grows every year</a:t>
            </a:r>
            <a:r>
              <a:rPr lang="en-GB" sz="1600" baseline="0" dirty="0" smtClean="0">
                <a:latin typeface="CMR9"/>
              </a:rPr>
              <a:t> because they count on many advantageous characteristics, being the principal their low density and low price, especially of interest in the vehicle sector. </a:t>
            </a:r>
            <a:r>
              <a:rPr lang="en-GB" sz="1600" dirty="0" smtClean="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6</a:t>
            </a:fld>
            <a:endParaRPr lang="en-US"/>
          </a:p>
        </p:txBody>
      </p:sp>
    </p:spTree>
    <p:extLst>
      <p:ext uri="{BB962C8B-B14F-4D97-AF65-F5344CB8AC3E}">
        <p14:creationId xmlns:p14="http://schemas.microsoft.com/office/powerpoint/2010/main" val="139893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latin typeface="CMR9"/>
              </a:rPr>
              <a:t>Aluminium alloys are among the most worldwide demanded alloys and their demand grows every year</a:t>
            </a:r>
            <a:r>
              <a:rPr lang="en-GB" sz="1600" baseline="0" dirty="0" smtClean="0">
                <a:latin typeface="CMR9"/>
              </a:rPr>
              <a:t> because they count on many advantageous characteristics, being the principal their low density and low price, especially of interest in the vehicle sector. </a:t>
            </a:r>
            <a:r>
              <a:rPr lang="en-GB" sz="1600" dirty="0" smtClean="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7</a:t>
            </a:fld>
            <a:endParaRPr lang="en-US"/>
          </a:p>
        </p:txBody>
      </p:sp>
    </p:spTree>
    <p:extLst>
      <p:ext uri="{BB962C8B-B14F-4D97-AF65-F5344CB8AC3E}">
        <p14:creationId xmlns:p14="http://schemas.microsoft.com/office/powerpoint/2010/main" val="1938970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latin typeface="CMR9"/>
              </a:rPr>
              <a:t>Aluminium alloys are among the most worldwide demanded alloys and their demand grows every year</a:t>
            </a:r>
            <a:r>
              <a:rPr lang="en-GB" sz="1600" baseline="0" dirty="0" smtClean="0">
                <a:latin typeface="CMR9"/>
              </a:rPr>
              <a:t> because they count on many advantageous characteristics, being the principal their low density and low price, especially of interest in the vehicle sector. </a:t>
            </a:r>
            <a:r>
              <a:rPr lang="en-GB" sz="1600" dirty="0" smtClean="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8</a:t>
            </a:fld>
            <a:endParaRPr lang="en-US"/>
          </a:p>
        </p:txBody>
      </p:sp>
    </p:spTree>
    <p:extLst>
      <p:ext uri="{BB962C8B-B14F-4D97-AF65-F5344CB8AC3E}">
        <p14:creationId xmlns:p14="http://schemas.microsoft.com/office/powerpoint/2010/main" val="353131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smtClean="0">
                <a:latin typeface="CMR9"/>
              </a:rPr>
              <a:t>Aluminium alloys are among the most worldwide demanded alloys and their demand grows every year</a:t>
            </a:r>
            <a:r>
              <a:rPr lang="en-GB" sz="1600" baseline="0" dirty="0" smtClean="0">
                <a:latin typeface="CMR9"/>
              </a:rPr>
              <a:t> because they count on many advantageous characteristics, being the principal their low density and low price, especially of interest in the vehicle sector. </a:t>
            </a:r>
            <a:r>
              <a:rPr lang="en-GB" sz="1600" dirty="0" smtClean="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9</a:t>
            </a:fld>
            <a:endParaRPr lang="en-US"/>
          </a:p>
        </p:txBody>
      </p:sp>
    </p:spTree>
    <p:extLst>
      <p:ext uri="{BB962C8B-B14F-4D97-AF65-F5344CB8AC3E}">
        <p14:creationId xmlns:p14="http://schemas.microsoft.com/office/powerpoint/2010/main" val="17060546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GIF"/><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1640287"/>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1523999" y="4336402"/>
            <a:ext cx="9144000" cy="448643"/>
          </a:xfrm>
        </p:spPr>
        <p:txBody>
          <a:bodyPr>
            <a:normAutofit/>
          </a:bodyPr>
          <a:lstStyle>
            <a:lvl1pPr marL="0" indent="0" algn="ct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Author  and Affiliations</a:t>
            </a:r>
          </a:p>
        </p:txBody>
      </p:sp>
      <p:sp>
        <p:nvSpPr>
          <p:cNvPr id="16" name="Rectangle 15"/>
          <p:cNvSpPr/>
          <p:nvPr userDrawn="1"/>
        </p:nvSpPr>
        <p:spPr>
          <a:xfrm>
            <a:off x="0" y="358126"/>
            <a:ext cx="12192000" cy="33688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userDrawn="1"/>
        </p:nvSpPr>
        <p:spPr>
          <a:xfrm>
            <a:off x="11670631" y="4785045"/>
            <a:ext cx="1042737" cy="1042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userDrawn="1"/>
        </p:nvSpPr>
        <p:spPr>
          <a:xfrm>
            <a:off x="11533081" y="2454926"/>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userDrawn="1"/>
        </p:nvSpPr>
        <p:spPr>
          <a:xfrm>
            <a:off x="10668000" y="1734222"/>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userDrawn="1"/>
        </p:nvSpPr>
        <p:spPr>
          <a:xfrm>
            <a:off x="9590650" y="840385"/>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964" y="826688"/>
            <a:ext cx="2572071" cy="813599"/>
          </a:xfrm>
          <a:prstGeom prst="rect">
            <a:avLst/>
          </a:prstGeom>
        </p:spPr>
      </p:pic>
    </p:spTree>
    <p:extLst>
      <p:ext uri="{BB962C8B-B14F-4D97-AF65-F5344CB8AC3E}">
        <p14:creationId xmlns:p14="http://schemas.microsoft.com/office/powerpoint/2010/main" val="8099964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2">
    <p:bg>
      <p:bgPr>
        <a:solidFill>
          <a:schemeClr val="accent3"/>
        </a:solidFill>
        <a:effectLst/>
      </p:bgPr>
    </p:bg>
    <p:spTree>
      <p:nvGrpSpPr>
        <p:cNvPr id="1" name=""/>
        <p:cNvGrpSpPr/>
        <p:nvPr/>
      </p:nvGrpSpPr>
      <p:grpSpPr>
        <a:xfrm>
          <a:off x="0" y="0"/>
          <a:ext cx="0" cy="0"/>
          <a:chOff x="0" y="0"/>
          <a:chExt cx="0" cy="0"/>
        </a:xfrm>
      </p:grpSpPr>
      <p:sp>
        <p:nvSpPr>
          <p:cNvPr id="14" name="Oval 13"/>
          <p:cNvSpPr/>
          <p:nvPr userDrawn="1"/>
        </p:nvSpPr>
        <p:spPr>
          <a:xfrm>
            <a:off x="9242044" y="797921"/>
            <a:ext cx="2152464" cy="2152464"/>
          </a:xfrm>
          <a:prstGeom prst="ellipse">
            <a:avLst/>
          </a:prstGeom>
          <a:solidFill>
            <a:schemeClr val="bg1"/>
          </a:solidFill>
          <a:ln w="1016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userDrawn="1"/>
        </p:nvPicPr>
        <p:blipFill rotWithShape="1">
          <a:blip r:embed="rId2">
            <a:extLst>
              <a:ext uri="{28A0092B-C50C-407E-A947-70E740481C1C}">
                <a14:useLocalDpi xmlns:a14="http://schemas.microsoft.com/office/drawing/2010/main" val="0"/>
              </a:ext>
            </a:extLst>
          </a:blip>
          <a:srcRect l="3223" t="8434" r="27648" b="13518"/>
          <a:stretch/>
        </p:blipFill>
        <p:spPr>
          <a:xfrm>
            <a:off x="9754055" y="1055085"/>
            <a:ext cx="1183859" cy="540000"/>
          </a:xfrm>
          <a:prstGeom prst="rect">
            <a:avLst/>
          </a:prstGeom>
        </p:spPr>
      </p:pic>
      <p:sp>
        <p:nvSpPr>
          <p:cNvPr id="2" name="Title 1"/>
          <p:cNvSpPr>
            <a:spLocks noGrp="1"/>
          </p:cNvSpPr>
          <p:nvPr>
            <p:ph type="ctrTitle"/>
          </p:nvPr>
        </p:nvSpPr>
        <p:spPr>
          <a:xfrm>
            <a:off x="1524000" y="2298840"/>
            <a:ext cx="9144000" cy="2387600"/>
          </a:xfrm>
        </p:spPr>
        <p:txBody>
          <a:bodyPr anchor="b"/>
          <a:lstStyle>
            <a:lvl1pPr algn="ctr">
              <a:defRPr sz="6000"/>
            </a:lvl1pPr>
          </a:lstStyle>
          <a:p>
            <a:r>
              <a:rPr lang="en-US" smtClean="0"/>
              <a:t>Click to edit Master title style</a:t>
            </a:r>
            <a:endParaRPr lang="en-US" dirty="0"/>
          </a:p>
        </p:txBody>
      </p:sp>
      <p:sp>
        <p:nvSpPr>
          <p:cNvPr id="16" name="Rectangle 15"/>
          <p:cNvSpPr/>
          <p:nvPr userDrawn="1"/>
        </p:nvSpPr>
        <p:spPr>
          <a:xfrm>
            <a:off x="0" y="358126"/>
            <a:ext cx="12192000" cy="33688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userDrawn="1"/>
        </p:nvSpPr>
        <p:spPr>
          <a:xfrm>
            <a:off x="10323094" y="6336631"/>
            <a:ext cx="1042737" cy="1042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userDrawn="1"/>
        </p:nvSpPr>
        <p:spPr>
          <a:xfrm>
            <a:off x="164461" y="3978926"/>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userDrawn="1"/>
        </p:nvSpPr>
        <p:spPr>
          <a:xfrm>
            <a:off x="844231" y="4842526"/>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userDrawn="1"/>
        </p:nvSpPr>
        <p:spPr>
          <a:xfrm>
            <a:off x="1414918" y="5644441"/>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userDrawn="1"/>
        </p:nvSpPr>
        <p:spPr>
          <a:xfrm>
            <a:off x="6737686" y="797814"/>
            <a:ext cx="2152464" cy="2152464"/>
          </a:xfrm>
          <a:prstGeom prst="ellipse">
            <a:avLst/>
          </a:prstGeom>
          <a:solidFill>
            <a:schemeClr val="bg1"/>
          </a:solidFill>
          <a:ln w="1016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40084" y="1957153"/>
            <a:ext cx="1303700" cy="595668"/>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81168" y="1595085"/>
            <a:ext cx="1360630" cy="576000"/>
          </a:xfrm>
          <a:prstGeom prst="rect">
            <a:avLst/>
          </a:prstGeom>
        </p:spPr>
      </p:pic>
      <p:pic>
        <p:nvPicPr>
          <p:cNvPr id="17" name="Picture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780557" y="2195929"/>
            <a:ext cx="1085074" cy="540000"/>
          </a:xfrm>
          <a:prstGeom prst="rect">
            <a:avLst/>
          </a:prstGeom>
        </p:spPr>
      </p:pic>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7600" y="838800"/>
            <a:ext cx="2572071" cy="813599"/>
          </a:xfrm>
          <a:prstGeom prst="rect">
            <a:avLst/>
          </a:prstGeom>
        </p:spPr>
      </p:pic>
      <p:sp>
        <p:nvSpPr>
          <p:cNvPr id="23" name="Subtitle 2"/>
          <p:cNvSpPr>
            <a:spLocks noGrp="1"/>
          </p:cNvSpPr>
          <p:nvPr>
            <p:ph type="subTitle" idx="1" hasCustomPrompt="1"/>
          </p:nvPr>
        </p:nvSpPr>
        <p:spPr>
          <a:xfrm>
            <a:off x="1523635" y="4838571"/>
            <a:ext cx="9144000" cy="448643"/>
          </a:xfrm>
        </p:spPr>
        <p:txBody>
          <a:bodyPr>
            <a:normAutofit/>
          </a:bodyPr>
          <a:lstStyle>
            <a:lvl1pPr marL="0" indent="0" algn="ct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Author  and Affiliations</a:t>
            </a:r>
          </a:p>
        </p:txBody>
      </p:sp>
      <p:pic>
        <p:nvPicPr>
          <p:cNvPr id="24" name="Picture 23"/>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915699" y="1349800"/>
            <a:ext cx="1799935" cy="450688"/>
          </a:xfrm>
          <a:prstGeom prst="rect">
            <a:avLst/>
          </a:prstGeom>
        </p:spPr>
      </p:pic>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39353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Oval 6"/>
          <p:cNvSpPr/>
          <p:nvPr userDrawn="1"/>
        </p:nvSpPr>
        <p:spPr>
          <a:xfrm>
            <a:off x="11670631" y="4270695"/>
            <a:ext cx="1042737" cy="1042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11533081" y="1940576"/>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10668000" y="1219872"/>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userDrawn="1"/>
        </p:nvSpPr>
        <p:spPr>
          <a:xfrm>
            <a:off x="9590650" y="326035"/>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025599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2">
    <p:spTree>
      <p:nvGrpSpPr>
        <p:cNvPr id="1" name=""/>
        <p:cNvGrpSpPr/>
        <p:nvPr/>
      </p:nvGrpSpPr>
      <p:grpSpPr>
        <a:xfrm>
          <a:off x="0" y="0"/>
          <a:ext cx="0" cy="0"/>
          <a:chOff x="0" y="0"/>
          <a:chExt cx="0" cy="0"/>
        </a:xfrm>
      </p:grpSpPr>
      <p:sp>
        <p:nvSpPr>
          <p:cNvPr id="7" name="Oval 6"/>
          <p:cNvSpPr/>
          <p:nvPr userDrawn="1"/>
        </p:nvSpPr>
        <p:spPr>
          <a:xfrm>
            <a:off x="11670631" y="5025677"/>
            <a:ext cx="1042737" cy="1042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11533081" y="1941579"/>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10668000" y="1220875"/>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userDrawn="1"/>
        </p:nvSpPr>
        <p:spPr>
          <a:xfrm>
            <a:off x="9590650" y="327038"/>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userDrawn="1"/>
        </p:nvSpPr>
        <p:spPr>
          <a:xfrm>
            <a:off x="67673" y="4169646"/>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838200" y="4740333"/>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1650892" y="5303802"/>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115597979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953318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705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8507" y="115889"/>
            <a:ext cx="10621293" cy="1117600"/>
          </a:xfrm>
          <a:prstGeom prst="rect">
            <a:avLst/>
          </a:prstGeom>
        </p:spPr>
        <p:txBody>
          <a:bodyPr vert="horz" lIns="91440" tIns="45720" rIns="91440" bIns="45720" rtlCol="0" anchor="b" anchorCtr="0">
            <a:normAutofit/>
          </a:bodyPr>
          <a:lstStyle/>
          <a:p>
            <a:r>
              <a:rPr lang="en-US" dirty="0" smtClean="0"/>
              <a:t>Click to edit Master title  </a:t>
            </a:r>
            <a:endParaRPr lang="en-US" dirty="0"/>
          </a:p>
        </p:txBody>
      </p:sp>
      <p:sp>
        <p:nvSpPr>
          <p:cNvPr id="3" name="Text Placeholder 2"/>
          <p:cNvSpPr>
            <a:spLocks noGrp="1"/>
          </p:cNvSpPr>
          <p:nvPr>
            <p:ph type="body" idx="1"/>
          </p:nvPr>
        </p:nvSpPr>
        <p:spPr>
          <a:xfrm>
            <a:off x="478507" y="1449388"/>
            <a:ext cx="10621292" cy="478531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63A826-DA3C-844B-8A9A-6A2C51F6E5A7}" type="slidenum">
              <a:rPr lang="en-US" smtClean="0"/>
              <a:t>‹#›</a:t>
            </a:fld>
            <a:endParaRPr lang="en-US"/>
          </a:p>
        </p:txBody>
      </p:sp>
      <p:sp>
        <p:nvSpPr>
          <p:cNvPr id="7" name="Rectangle 6"/>
          <p:cNvSpPr/>
          <p:nvPr userDrawn="1"/>
        </p:nvSpPr>
        <p:spPr>
          <a:xfrm>
            <a:off x="0" y="6313489"/>
            <a:ext cx="12192000" cy="54451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049397" y="6357738"/>
            <a:ext cx="1479512" cy="468000"/>
          </a:xfrm>
          <a:prstGeom prst="rect">
            <a:avLst/>
          </a:prstGeom>
        </p:spPr>
      </p:pic>
    </p:spTree>
    <p:extLst>
      <p:ext uri="{BB962C8B-B14F-4D97-AF65-F5344CB8AC3E}">
        <p14:creationId xmlns:p14="http://schemas.microsoft.com/office/powerpoint/2010/main" val="147552937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63" r:id="rId5"/>
    <p:sldLayoutId id="2147483662" r:id="rId6"/>
    <p:sldLayoutId id="2147483651" r:id="rId7"/>
    <p:sldLayoutId id="2147483654" r:id="rId8"/>
    <p:sldLayoutId id="2147483655" r:id="rId9"/>
  </p:sldLayoutIdLst>
  <p:timing>
    <p:tnLst>
      <p:par>
        <p:cTn id="1" dur="indefinite" restart="never" nodeType="tmRoot"/>
      </p:par>
    </p:tnLst>
  </p:timing>
  <p:hf hdr="0" ftr="0" dt="0"/>
  <p:txStyles>
    <p:titleStyle>
      <a:lvl1pPr marL="0" indent="0" algn="l" defTabSz="914400" rtl="0" eaLnBrk="1" latinLnBrk="0" hangingPunct="1">
        <a:lnSpc>
          <a:spcPct val="90000"/>
        </a:lnSpc>
        <a:spcBef>
          <a:spcPct val="0"/>
        </a:spcBef>
        <a:buClr>
          <a:schemeClr val="accent4"/>
        </a:buClr>
        <a:buFontTx/>
        <a:buNone/>
        <a:defRPr sz="4000"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4"/>
        </a:buClr>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4"/>
        </a:buClr>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4"/>
        </a:buClr>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4"/>
        </a:buClr>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4"/>
        </a:buClr>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3" userDrawn="1">
          <p15:clr>
            <a:srgbClr val="F26B43"/>
          </p15:clr>
        </p15:guide>
        <p15:guide id="2" pos="6992" userDrawn="1">
          <p15:clr>
            <a:srgbClr val="F26B43"/>
          </p15:clr>
        </p15:guide>
        <p15:guide id="3" orient="horz" pos="777" userDrawn="1">
          <p15:clr>
            <a:srgbClr val="F26B43"/>
          </p15:clr>
        </p15:guide>
        <p15:guide id="4" pos="302" userDrawn="1">
          <p15:clr>
            <a:srgbClr val="F26B43"/>
          </p15:clr>
        </p15:guide>
        <p15:guide id="5" orient="horz" pos="913" userDrawn="1">
          <p15:clr>
            <a:srgbClr val="F26B43"/>
          </p15:clr>
        </p15:guide>
        <p15:guide id="6" orient="horz" pos="392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44271" y="4879043"/>
            <a:ext cx="9144000" cy="448643"/>
          </a:xfrm>
        </p:spPr>
        <p:txBody>
          <a:bodyPr vert="horz" lIns="91440" tIns="45720" rIns="91440" bIns="45720" rtlCol="0">
            <a:normAutofit fontScale="92500"/>
          </a:bodyPr>
          <a:lstStyle/>
          <a:p>
            <a:r>
              <a:rPr lang="en-GB" dirty="0" err="1"/>
              <a:t>Wunmi</a:t>
            </a:r>
            <a:r>
              <a:rPr lang="en-GB" dirty="0"/>
              <a:t> </a:t>
            </a:r>
            <a:r>
              <a:rPr lang="en-GB" dirty="0" err="1"/>
              <a:t>Olukoya</a:t>
            </a:r>
            <a:r>
              <a:rPr lang="en-GB" dirty="0"/>
              <a:t>, Jamie McGregor, </a:t>
            </a:r>
            <a:r>
              <a:rPr lang="en-GB" dirty="0" err="1"/>
              <a:t>Enn</a:t>
            </a:r>
            <a:r>
              <a:rPr lang="en-GB" dirty="0"/>
              <a:t> </a:t>
            </a:r>
            <a:r>
              <a:rPr lang="en-GB" dirty="0" err="1" smtClean="0"/>
              <a:t>Veikesaar</a:t>
            </a:r>
            <a:r>
              <a:rPr lang="en-GB" dirty="0" smtClean="0"/>
              <a:t> and </a:t>
            </a:r>
            <a:r>
              <a:rPr lang="en-GB" sz="2200" dirty="0" smtClean="0"/>
              <a:t>Laura </a:t>
            </a:r>
            <a:r>
              <a:rPr lang="en-GB" sz="2200" dirty="0"/>
              <a:t>González Duque</a:t>
            </a:r>
          </a:p>
        </p:txBody>
      </p:sp>
      <p:sp>
        <p:nvSpPr>
          <p:cNvPr id="5" name="Rectangle 4"/>
          <p:cNvSpPr/>
          <p:nvPr/>
        </p:nvSpPr>
        <p:spPr>
          <a:xfrm>
            <a:off x="3047999" y="393172"/>
            <a:ext cx="6096000" cy="1200329"/>
          </a:xfrm>
          <a:prstGeom prst="rect">
            <a:avLst/>
          </a:prstGeom>
        </p:spPr>
        <p:txBody>
          <a:bodyPr vert="horz" lIns="91440" tIns="45720" rIns="91440" bIns="45720" rtlCol="0" anchor="b" anchorCtr="0">
            <a:normAutofit fontScale="97500"/>
          </a:bodyPr>
          <a:lstStyle/>
          <a:p>
            <a:pPr algn="ctr">
              <a:lnSpc>
                <a:spcPct val="90000"/>
              </a:lnSpc>
              <a:spcBef>
                <a:spcPct val="0"/>
              </a:spcBef>
              <a:buClr>
                <a:schemeClr val="accent4"/>
              </a:buClr>
            </a:pPr>
            <a:r>
              <a:rPr lang="en-GB" sz="2800" dirty="0" smtClean="0"/>
              <a:t>Research </a:t>
            </a:r>
            <a:r>
              <a:rPr lang="en-GB" sz="2800" dirty="0"/>
              <a:t>Software Engineering Practice</a:t>
            </a:r>
            <a:endParaRPr lang="en-GB" sz="2800" dirty="0">
              <a:solidFill>
                <a:srgbClr val="000000"/>
              </a:solidFill>
              <a:latin typeface="Monotype Corsiva" panose="03010101010201010101" pitchFamily="66" charset="0"/>
              <a:ea typeface="+mj-ea"/>
              <a:cs typeface="+mj-cs"/>
            </a:endParaRPr>
          </a:p>
        </p:txBody>
      </p:sp>
      <p:sp>
        <p:nvSpPr>
          <p:cNvPr id="8" name="Rectangle 2"/>
          <p:cNvSpPr>
            <a:spLocks noGrp="1" noChangeArrowheads="1"/>
          </p:cNvSpPr>
          <p:nvPr>
            <p:ph type="ctrTitle"/>
          </p:nvPr>
        </p:nvSpPr>
        <p:spPr bwMode="auto">
          <a:xfrm>
            <a:off x="1523998" y="2607054"/>
            <a:ext cx="931959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00000"/>
              </a:lnSpc>
              <a:spcAft>
                <a:spcPct val="0"/>
              </a:spcAft>
              <a:buClrTx/>
            </a:pPr>
            <a:r>
              <a:rPr lang="en-GB" sz="4000" dirty="0"/>
              <a:t>Analysis of the connectivity of hydrides within </a:t>
            </a:r>
            <a:r>
              <a:rPr lang="en-GB" sz="4000" dirty="0" smtClean="0"/>
              <a:t>the microstructure </a:t>
            </a:r>
            <a:r>
              <a:rPr lang="en-GB" sz="4000" dirty="0"/>
              <a:t>of </a:t>
            </a:r>
            <a:r>
              <a:rPr lang="en-GB" sz="4000" dirty="0" err="1"/>
              <a:t>Zr</a:t>
            </a:r>
            <a:r>
              <a:rPr lang="en-GB" sz="4000" dirty="0"/>
              <a:t> </a:t>
            </a:r>
            <a:r>
              <a:rPr lang="en-GB" sz="4000" dirty="0" smtClean="0"/>
              <a:t>alloys</a:t>
            </a:r>
            <a:endParaRPr kumimoji="0" lang="en-GB"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Subtitle 2"/>
          <p:cNvSpPr txBox="1">
            <a:spLocks/>
          </p:cNvSpPr>
          <p:nvPr/>
        </p:nvSpPr>
        <p:spPr>
          <a:xfrm>
            <a:off x="1699590" y="5921429"/>
            <a:ext cx="9144000" cy="9388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4"/>
              </a:buClr>
              <a:buFont typeface="Arial" charset="0"/>
              <a:buNone/>
              <a:defRPr sz="240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accent4"/>
              </a:buClr>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4"/>
              </a:buClr>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4"/>
              </a:buClr>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4"/>
              </a:buClr>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GB" sz="2200" dirty="0" smtClean="0"/>
              <a:t>03/06/2021</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4113" y="828466"/>
            <a:ext cx="1360630" cy="576000"/>
          </a:xfrm>
          <a:prstGeom prst="rect">
            <a:avLst/>
          </a:prstGeom>
        </p:spPr>
      </p:pic>
      <p:pic>
        <p:nvPicPr>
          <p:cNvPr id="2" name="Picture 1"/>
          <p:cNvPicPr>
            <a:picLocks noChangeAspect="1"/>
          </p:cNvPicPr>
          <p:nvPr/>
        </p:nvPicPr>
        <p:blipFill>
          <a:blip r:embed="rId4"/>
          <a:stretch>
            <a:fillRect/>
          </a:stretch>
        </p:blipFill>
        <p:spPr>
          <a:xfrm>
            <a:off x="301555" y="5748673"/>
            <a:ext cx="1576669" cy="757526"/>
          </a:xfrm>
          <a:prstGeom prst="rect">
            <a:avLst/>
          </a:prstGeom>
        </p:spPr>
      </p:pic>
      <p:sp>
        <p:nvSpPr>
          <p:cNvPr id="9" name="Subtitle 2"/>
          <p:cNvSpPr txBox="1">
            <a:spLocks/>
          </p:cNvSpPr>
          <p:nvPr/>
        </p:nvSpPr>
        <p:spPr>
          <a:xfrm>
            <a:off x="1611793" y="4351480"/>
            <a:ext cx="9144000" cy="4486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4"/>
              </a:buClr>
              <a:buFont typeface="Arial" charset="0"/>
              <a:buNone/>
              <a:defRPr sz="240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accent4"/>
              </a:buClr>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4"/>
              </a:buClr>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4"/>
              </a:buClr>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4"/>
              </a:buClr>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GB" dirty="0" smtClean="0"/>
              <a:t>Group 2</a:t>
            </a:r>
            <a:endParaRPr lang="en-GB" sz="2200" dirty="0"/>
          </a:p>
        </p:txBody>
      </p:sp>
    </p:spTree>
    <p:extLst>
      <p:ext uri="{BB962C8B-B14F-4D97-AF65-F5344CB8AC3E}">
        <p14:creationId xmlns:p14="http://schemas.microsoft.com/office/powerpoint/2010/main" val="1738286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346561" y="941603"/>
            <a:ext cx="5641544" cy="584775"/>
          </a:xfrm>
          <a:prstGeom prst="rect">
            <a:avLst/>
          </a:prstGeom>
        </p:spPr>
        <p:txBody>
          <a:bodyPr wrap="none">
            <a:spAutoFit/>
          </a:bodyPr>
          <a:lstStyle/>
          <a:p>
            <a:r>
              <a:rPr lang="en-GB" sz="3200" dirty="0"/>
              <a:t>Creation of functions in the code</a:t>
            </a:r>
          </a:p>
        </p:txBody>
      </p:sp>
      <p:sp>
        <p:nvSpPr>
          <p:cNvPr id="21" name="TextBox 20"/>
          <p:cNvSpPr txBox="1"/>
          <p:nvPr/>
        </p:nvSpPr>
        <p:spPr>
          <a:xfrm>
            <a:off x="11477739" y="6234546"/>
            <a:ext cx="301686" cy="369332"/>
          </a:xfrm>
          <a:prstGeom prst="rect">
            <a:avLst/>
          </a:prstGeom>
          <a:noFill/>
        </p:spPr>
        <p:txBody>
          <a:bodyPr wrap="none" rtlCol="0">
            <a:spAutoFit/>
          </a:bodyPr>
          <a:lstStyle/>
          <a:p>
            <a:r>
              <a:rPr lang="en-GB" dirty="0" smtClean="0"/>
              <a:t>1</a:t>
            </a:r>
            <a:endParaRPr lang="en-GB" dirty="0"/>
          </a:p>
        </p:txBody>
      </p:sp>
      <p:pic>
        <p:nvPicPr>
          <p:cNvPr id="9" name="Picture 8"/>
          <p:cNvPicPr>
            <a:picLocks noChangeAspect="1"/>
          </p:cNvPicPr>
          <p:nvPr/>
        </p:nvPicPr>
        <p:blipFill rotWithShape="1">
          <a:blip r:embed="rId3"/>
          <a:srcRect t="42340" b="41663"/>
          <a:stretch/>
        </p:blipFill>
        <p:spPr>
          <a:xfrm>
            <a:off x="557960" y="1921164"/>
            <a:ext cx="4885532" cy="609599"/>
          </a:xfrm>
          <a:prstGeom prst="rect">
            <a:avLst/>
          </a:prstGeom>
        </p:spPr>
      </p:pic>
      <p:pic>
        <p:nvPicPr>
          <p:cNvPr id="6" name="Picture 5"/>
          <p:cNvPicPr>
            <a:picLocks noChangeAspect="1"/>
          </p:cNvPicPr>
          <p:nvPr/>
        </p:nvPicPr>
        <p:blipFill>
          <a:blip r:embed="rId4"/>
          <a:stretch>
            <a:fillRect/>
          </a:stretch>
        </p:blipFill>
        <p:spPr>
          <a:xfrm>
            <a:off x="557961" y="2703187"/>
            <a:ext cx="4885532" cy="2779768"/>
          </a:xfrm>
          <a:prstGeom prst="rect">
            <a:avLst/>
          </a:prstGeom>
        </p:spPr>
      </p:pic>
      <p:pic>
        <p:nvPicPr>
          <p:cNvPr id="11" name="Picture 10"/>
          <p:cNvPicPr>
            <a:picLocks noChangeAspect="1"/>
          </p:cNvPicPr>
          <p:nvPr/>
        </p:nvPicPr>
        <p:blipFill>
          <a:blip r:embed="rId5"/>
          <a:stretch>
            <a:fillRect/>
          </a:stretch>
        </p:blipFill>
        <p:spPr>
          <a:xfrm>
            <a:off x="6891161" y="2022765"/>
            <a:ext cx="3205466" cy="2451532"/>
          </a:xfrm>
          <a:prstGeom prst="rect">
            <a:avLst/>
          </a:prstGeom>
        </p:spPr>
      </p:pic>
      <p:pic>
        <p:nvPicPr>
          <p:cNvPr id="7" name="Picture 6"/>
          <p:cNvPicPr>
            <a:picLocks noChangeAspect="1"/>
          </p:cNvPicPr>
          <p:nvPr/>
        </p:nvPicPr>
        <p:blipFill>
          <a:blip r:embed="rId6"/>
          <a:stretch>
            <a:fillRect/>
          </a:stretch>
        </p:blipFill>
        <p:spPr>
          <a:xfrm>
            <a:off x="6891161" y="4719782"/>
            <a:ext cx="3398193" cy="1982279"/>
          </a:xfrm>
          <a:prstGeom prst="rect">
            <a:avLst/>
          </a:prstGeom>
        </p:spPr>
      </p:pic>
      <p:pic>
        <p:nvPicPr>
          <p:cNvPr id="12" name="Picture 11"/>
          <p:cNvPicPr>
            <a:picLocks noChangeAspect="1"/>
          </p:cNvPicPr>
          <p:nvPr/>
        </p:nvPicPr>
        <p:blipFill>
          <a:blip r:embed="rId7"/>
          <a:stretch>
            <a:fillRect/>
          </a:stretch>
        </p:blipFill>
        <p:spPr>
          <a:xfrm>
            <a:off x="2523722" y="4719782"/>
            <a:ext cx="3987656" cy="1781650"/>
          </a:xfrm>
          <a:prstGeom prst="rect">
            <a:avLst/>
          </a:prstGeom>
        </p:spPr>
      </p:pic>
    </p:spTree>
    <p:extLst>
      <p:ext uri="{BB962C8B-B14F-4D97-AF65-F5344CB8AC3E}">
        <p14:creationId xmlns:p14="http://schemas.microsoft.com/office/powerpoint/2010/main" val="28338949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346561" y="941603"/>
            <a:ext cx="5641544" cy="584775"/>
          </a:xfrm>
          <a:prstGeom prst="rect">
            <a:avLst/>
          </a:prstGeom>
        </p:spPr>
        <p:txBody>
          <a:bodyPr wrap="none">
            <a:spAutoFit/>
          </a:bodyPr>
          <a:lstStyle/>
          <a:p>
            <a:r>
              <a:rPr lang="en-GB" sz="3200" dirty="0"/>
              <a:t>Creation of functions in the code</a:t>
            </a:r>
          </a:p>
        </p:txBody>
      </p:sp>
      <p:pic>
        <p:nvPicPr>
          <p:cNvPr id="9" name="Picture 8"/>
          <p:cNvPicPr>
            <a:picLocks noChangeAspect="1"/>
          </p:cNvPicPr>
          <p:nvPr/>
        </p:nvPicPr>
        <p:blipFill rotWithShape="1">
          <a:blip r:embed="rId3"/>
          <a:srcRect t="59306" b="21061"/>
          <a:stretch/>
        </p:blipFill>
        <p:spPr>
          <a:xfrm>
            <a:off x="557960" y="1908172"/>
            <a:ext cx="4885532" cy="748146"/>
          </a:xfrm>
          <a:prstGeom prst="rect">
            <a:avLst/>
          </a:prstGeom>
        </p:spPr>
      </p:pic>
      <p:pic>
        <p:nvPicPr>
          <p:cNvPr id="3" name="Picture 2"/>
          <p:cNvPicPr>
            <a:picLocks noChangeAspect="1"/>
          </p:cNvPicPr>
          <p:nvPr/>
        </p:nvPicPr>
        <p:blipFill>
          <a:blip r:embed="rId4"/>
          <a:stretch>
            <a:fillRect/>
          </a:stretch>
        </p:blipFill>
        <p:spPr>
          <a:xfrm>
            <a:off x="245260" y="2778608"/>
            <a:ext cx="4715681" cy="2732853"/>
          </a:xfrm>
          <a:prstGeom prst="rect">
            <a:avLst/>
          </a:prstGeom>
        </p:spPr>
      </p:pic>
      <p:pic>
        <p:nvPicPr>
          <p:cNvPr id="4" name="Picture 3"/>
          <p:cNvPicPr>
            <a:picLocks noChangeAspect="1"/>
          </p:cNvPicPr>
          <p:nvPr/>
        </p:nvPicPr>
        <p:blipFill>
          <a:blip r:embed="rId5"/>
          <a:stretch>
            <a:fillRect/>
          </a:stretch>
        </p:blipFill>
        <p:spPr>
          <a:xfrm>
            <a:off x="2086375" y="4502851"/>
            <a:ext cx="5038442" cy="2017219"/>
          </a:xfrm>
          <a:prstGeom prst="rect">
            <a:avLst/>
          </a:prstGeom>
        </p:spPr>
      </p:pic>
      <p:pic>
        <p:nvPicPr>
          <p:cNvPr id="5" name="Picture 4"/>
          <p:cNvPicPr>
            <a:picLocks noChangeAspect="1"/>
          </p:cNvPicPr>
          <p:nvPr/>
        </p:nvPicPr>
        <p:blipFill>
          <a:blip r:embed="rId6"/>
          <a:stretch>
            <a:fillRect/>
          </a:stretch>
        </p:blipFill>
        <p:spPr>
          <a:xfrm>
            <a:off x="6314064" y="2106562"/>
            <a:ext cx="4991245" cy="2195249"/>
          </a:xfrm>
          <a:prstGeom prst="rect">
            <a:avLst/>
          </a:prstGeom>
        </p:spPr>
      </p:pic>
      <p:pic>
        <p:nvPicPr>
          <p:cNvPr id="7" name="Picture 6"/>
          <p:cNvPicPr>
            <a:picLocks noChangeAspect="1"/>
          </p:cNvPicPr>
          <p:nvPr/>
        </p:nvPicPr>
        <p:blipFill>
          <a:blip r:embed="rId7"/>
          <a:stretch>
            <a:fillRect/>
          </a:stretch>
        </p:blipFill>
        <p:spPr>
          <a:xfrm>
            <a:off x="7624711" y="4586659"/>
            <a:ext cx="3764973" cy="1912710"/>
          </a:xfrm>
          <a:prstGeom prst="rect">
            <a:avLst/>
          </a:prstGeom>
        </p:spPr>
      </p:pic>
      <p:sp>
        <p:nvSpPr>
          <p:cNvPr id="8" name="Bent-Up Arrow 7"/>
          <p:cNvSpPr/>
          <p:nvPr/>
        </p:nvSpPr>
        <p:spPr>
          <a:xfrm rot="5400000">
            <a:off x="7011113" y="4414983"/>
            <a:ext cx="504500" cy="49876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rotWithShape="1">
          <a:blip r:embed="rId8"/>
          <a:srcRect b="89828"/>
          <a:stretch/>
        </p:blipFill>
        <p:spPr>
          <a:xfrm>
            <a:off x="7124817" y="1802031"/>
            <a:ext cx="3205466" cy="249380"/>
          </a:xfrm>
          <a:prstGeom prst="rect">
            <a:avLst/>
          </a:prstGeom>
        </p:spPr>
      </p:pic>
    </p:spTree>
    <p:extLst>
      <p:ext uri="{BB962C8B-B14F-4D97-AF65-F5344CB8AC3E}">
        <p14:creationId xmlns:p14="http://schemas.microsoft.com/office/powerpoint/2010/main" val="11269579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196477" y="1811953"/>
            <a:ext cx="6365375" cy="2801030"/>
          </a:xfrm>
          <a:prstGeom prst="rect">
            <a:avLst/>
          </a:prstGeom>
        </p:spPr>
      </p:pic>
      <p:grpSp>
        <p:nvGrpSpPr>
          <p:cNvPr id="14" name="Group 13"/>
          <p:cNvGrpSpPr/>
          <p:nvPr/>
        </p:nvGrpSpPr>
        <p:grpSpPr>
          <a:xfrm>
            <a:off x="407270" y="3138404"/>
            <a:ext cx="3472741" cy="3436224"/>
            <a:chOff x="229573" y="2464067"/>
            <a:chExt cx="3472741" cy="3436224"/>
          </a:xfrm>
        </p:grpSpPr>
        <p:sp>
          <p:nvSpPr>
            <p:cNvPr id="13" name="Rectangle 12"/>
            <p:cNvSpPr/>
            <p:nvPr/>
          </p:nvSpPr>
          <p:spPr>
            <a:xfrm>
              <a:off x="229573" y="2464067"/>
              <a:ext cx="3472741" cy="3436224"/>
            </a:xfrm>
            <a:prstGeom prst="rect">
              <a:avLst/>
            </a:prstGeom>
            <a:solidFill>
              <a:schemeClr val="accent4">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p:cNvGrpSpPr/>
            <p:nvPr/>
          </p:nvGrpSpPr>
          <p:grpSpPr>
            <a:xfrm>
              <a:off x="391357" y="2576589"/>
              <a:ext cx="3166582" cy="3147676"/>
              <a:chOff x="285479" y="2027159"/>
              <a:chExt cx="3166582" cy="3147676"/>
            </a:xfrm>
            <a:noFill/>
          </p:grpSpPr>
          <p:pic>
            <p:nvPicPr>
              <p:cNvPr id="9" name="Picture 8"/>
              <p:cNvPicPr>
                <a:picLocks noChangeAspect="1"/>
              </p:cNvPicPr>
              <p:nvPr/>
            </p:nvPicPr>
            <p:blipFill rotWithShape="1">
              <a:blip r:embed="rId4"/>
              <a:srcRect r="68536" b="52"/>
              <a:stretch/>
            </p:blipFill>
            <p:spPr>
              <a:xfrm>
                <a:off x="285479" y="3920709"/>
                <a:ext cx="1099849" cy="274506"/>
              </a:xfrm>
              <a:prstGeom prst="rect">
                <a:avLst/>
              </a:prstGeom>
              <a:grpFill/>
            </p:spPr>
          </p:pic>
          <p:pic>
            <p:nvPicPr>
              <p:cNvPr id="7" name="Picture 6"/>
              <p:cNvPicPr>
                <a:picLocks noChangeAspect="1"/>
              </p:cNvPicPr>
              <p:nvPr/>
            </p:nvPicPr>
            <p:blipFill>
              <a:blip r:embed="rId5"/>
              <a:stretch>
                <a:fillRect/>
              </a:stretch>
            </p:blipFill>
            <p:spPr>
              <a:xfrm>
                <a:off x="285479" y="4257487"/>
                <a:ext cx="2008823" cy="917348"/>
              </a:xfrm>
              <a:prstGeom prst="rect">
                <a:avLst/>
              </a:prstGeom>
              <a:grpFill/>
            </p:spPr>
          </p:pic>
          <p:pic>
            <p:nvPicPr>
              <p:cNvPr id="5" name="Picture 4"/>
              <p:cNvPicPr>
                <a:picLocks noChangeAspect="1"/>
              </p:cNvPicPr>
              <p:nvPr/>
            </p:nvPicPr>
            <p:blipFill>
              <a:blip r:embed="rId6"/>
              <a:stretch>
                <a:fillRect/>
              </a:stretch>
            </p:blipFill>
            <p:spPr>
              <a:xfrm>
                <a:off x="285479" y="2053184"/>
                <a:ext cx="1532313" cy="1692252"/>
              </a:xfrm>
              <a:prstGeom prst="rect">
                <a:avLst/>
              </a:prstGeom>
              <a:grpFill/>
            </p:spPr>
          </p:pic>
          <p:pic>
            <p:nvPicPr>
              <p:cNvPr id="10" name="Picture 9"/>
              <p:cNvPicPr>
                <a:picLocks noChangeAspect="1"/>
              </p:cNvPicPr>
              <p:nvPr/>
            </p:nvPicPr>
            <p:blipFill>
              <a:blip r:embed="rId7"/>
              <a:stretch>
                <a:fillRect/>
              </a:stretch>
            </p:blipFill>
            <p:spPr>
              <a:xfrm>
                <a:off x="2393744" y="2027159"/>
                <a:ext cx="1058317" cy="2321122"/>
              </a:xfrm>
              <a:prstGeom prst="rect">
                <a:avLst/>
              </a:prstGeom>
              <a:grpFill/>
            </p:spPr>
          </p:pic>
        </p:grpSp>
      </p:grpSp>
      <p:sp>
        <p:nvSpPr>
          <p:cNvPr id="15" name="Bent-Up Arrow 14"/>
          <p:cNvSpPr/>
          <p:nvPr/>
        </p:nvSpPr>
        <p:spPr>
          <a:xfrm flipH="1" flipV="1">
            <a:off x="1893452" y="2464148"/>
            <a:ext cx="2059837" cy="602325"/>
          </a:xfrm>
          <a:prstGeom prst="ben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 name="Group 25"/>
          <p:cNvGrpSpPr/>
          <p:nvPr/>
        </p:nvGrpSpPr>
        <p:grpSpPr>
          <a:xfrm>
            <a:off x="7639121" y="5050850"/>
            <a:ext cx="4173087" cy="1263325"/>
            <a:chOff x="7180073" y="5177474"/>
            <a:chExt cx="4173087" cy="1263325"/>
          </a:xfrm>
        </p:grpSpPr>
        <p:grpSp>
          <p:nvGrpSpPr>
            <p:cNvPr id="19" name="Group 18"/>
            <p:cNvGrpSpPr/>
            <p:nvPr/>
          </p:nvGrpSpPr>
          <p:grpSpPr>
            <a:xfrm>
              <a:off x="7180073" y="5177474"/>
              <a:ext cx="4060581" cy="505039"/>
              <a:chOff x="4427216" y="5218789"/>
              <a:chExt cx="7064952" cy="643763"/>
            </a:xfrm>
          </p:grpSpPr>
          <p:sp>
            <p:nvSpPr>
              <p:cNvPr id="17" name="Rectangle 16"/>
              <p:cNvSpPr/>
              <p:nvPr/>
            </p:nvSpPr>
            <p:spPr>
              <a:xfrm>
                <a:off x="4773614" y="5600942"/>
                <a:ext cx="6718554" cy="261610"/>
              </a:xfrm>
              <a:prstGeom prst="rect">
                <a:avLst/>
              </a:prstGeom>
            </p:spPr>
            <p:txBody>
              <a:bodyPr wrap="square">
                <a:spAutoFit/>
              </a:bodyPr>
              <a:lstStyle/>
              <a:p>
                <a:r>
                  <a:rPr lang="en-GB" sz="1100" dirty="0"/>
                  <a:t>https://www.overleaf.com/project/605c7f4f07b963c175e28542</a:t>
                </a:r>
              </a:p>
            </p:txBody>
          </p:sp>
          <p:sp>
            <p:nvSpPr>
              <p:cNvPr id="18" name="TextBox 17"/>
              <p:cNvSpPr txBox="1"/>
              <p:nvPr/>
            </p:nvSpPr>
            <p:spPr>
              <a:xfrm>
                <a:off x="4427216" y="5218789"/>
                <a:ext cx="2969787" cy="307777"/>
              </a:xfrm>
              <a:prstGeom prst="rect">
                <a:avLst/>
              </a:prstGeom>
              <a:noFill/>
            </p:spPr>
            <p:txBody>
              <a:bodyPr wrap="none" rtlCol="0">
                <a:spAutoFit/>
              </a:bodyPr>
              <a:lstStyle/>
              <a:p>
                <a:pPr marL="285750" indent="-285750">
                  <a:buFont typeface="Wingdings" panose="05000000000000000000" pitchFamily="2" charset="2"/>
                  <a:buChar char="Ø"/>
                </a:pPr>
                <a:r>
                  <a:rPr lang="en-GB" sz="1400" dirty="0" smtClean="0"/>
                  <a:t>Overleaf repository for the report:</a:t>
                </a:r>
                <a:endParaRPr lang="en-GB" sz="1400" dirty="0"/>
              </a:p>
            </p:txBody>
          </p:sp>
        </p:grpSp>
        <p:grpSp>
          <p:nvGrpSpPr>
            <p:cNvPr id="20" name="Group 19"/>
            <p:cNvGrpSpPr/>
            <p:nvPr/>
          </p:nvGrpSpPr>
          <p:grpSpPr>
            <a:xfrm>
              <a:off x="7180073" y="5964916"/>
              <a:ext cx="4173087" cy="475883"/>
              <a:chOff x="4427216" y="5981191"/>
              <a:chExt cx="4173087" cy="606598"/>
            </a:xfrm>
          </p:grpSpPr>
          <p:sp>
            <p:nvSpPr>
              <p:cNvPr id="2" name="Rectangle 1"/>
              <p:cNvSpPr/>
              <p:nvPr/>
            </p:nvSpPr>
            <p:spPr>
              <a:xfrm>
                <a:off x="4773614" y="6326179"/>
                <a:ext cx="3826689" cy="261610"/>
              </a:xfrm>
              <a:prstGeom prst="rect">
                <a:avLst/>
              </a:prstGeom>
            </p:spPr>
            <p:txBody>
              <a:bodyPr wrap="none">
                <a:spAutoFit/>
              </a:bodyPr>
              <a:lstStyle/>
              <a:p>
                <a:r>
                  <a:rPr lang="en-GB" sz="1100" dirty="0"/>
                  <a:t>https://www.overleaf.com/project/60b64f4f49ce6a2fe7bf26a8</a:t>
                </a:r>
              </a:p>
            </p:txBody>
          </p:sp>
          <p:sp>
            <p:nvSpPr>
              <p:cNvPr id="22" name="TextBox 21"/>
              <p:cNvSpPr txBox="1"/>
              <p:nvPr/>
            </p:nvSpPr>
            <p:spPr>
              <a:xfrm>
                <a:off x="4427216" y="5981191"/>
                <a:ext cx="3210687" cy="307777"/>
              </a:xfrm>
              <a:prstGeom prst="rect">
                <a:avLst/>
              </a:prstGeom>
              <a:noFill/>
            </p:spPr>
            <p:txBody>
              <a:bodyPr wrap="none" rtlCol="0">
                <a:spAutoFit/>
              </a:bodyPr>
              <a:lstStyle/>
              <a:p>
                <a:pPr marL="285750" indent="-285750">
                  <a:buFont typeface="Wingdings" panose="05000000000000000000" pitchFamily="2" charset="2"/>
                  <a:buChar char="Ø"/>
                </a:pPr>
                <a:r>
                  <a:rPr lang="en-GB" sz="1400" dirty="0" smtClean="0"/>
                  <a:t>Overleaf repository for the notebook:</a:t>
                </a:r>
                <a:endParaRPr lang="en-GB" sz="1400" dirty="0"/>
              </a:p>
            </p:txBody>
          </p:sp>
        </p:grpSp>
      </p:grpSp>
      <p:pic>
        <p:nvPicPr>
          <p:cNvPr id="24" name="Picture 23"/>
          <p:cNvPicPr>
            <a:picLocks noChangeAspect="1"/>
          </p:cNvPicPr>
          <p:nvPr/>
        </p:nvPicPr>
        <p:blipFill>
          <a:blip r:embed="rId8"/>
          <a:stretch>
            <a:fillRect/>
          </a:stretch>
        </p:blipFill>
        <p:spPr>
          <a:xfrm>
            <a:off x="2326525" y="1661489"/>
            <a:ext cx="1337440" cy="626633"/>
          </a:xfrm>
          <a:prstGeom prst="rect">
            <a:avLst/>
          </a:prstGeom>
        </p:spPr>
      </p:pic>
      <p:pic>
        <p:nvPicPr>
          <p:cNvPr id="25" name="Picture 24"/>
          <p:cNvPicPr>
            <a:picLocks noChangeAspect="1"/>
          </p:cNvPicPr>
          <p:nvPr/>
        </p:nvPicPr>
        <p:blipFill rotWithShape="1">
          <a:blip r:embed="rId9"/>
          <a:srcRect l="19001" t="13549" r="51084" b="31993"/>
          <a:stretch/>
        </p:blipFill>
        <p:spPr>
          <a:xfrm>
            <a:off x="4744052" y="4683376"/>
            <a:ext cx="2254638" cy="1971075"/>
          </a:xfrm>
          <a:prstGeom prst="rect">
            <a:avLst/>
          </a:prstGeom>
        </p:spPr>
      </p:pic>
      <p:sp>
        <p:nvSpPr>
          <p:cNvPr id="28" name="Rectangle 27"/>
          <p:cNvSpPr/>
          <p:nvPr/>
        </p:nvSpPr>
        <p:spPr>
          <a:xfrm>
            <a:off x="4547289" y="890387"/>
            <a:ext cx="2902718" cy="646331"/>
          </a:xfrm>
          <a:prstGeom prst="rect">
            <a:avLst/>
          </a:prstGeom>
        </p:spPr>
        <p:txBody>
          <a:bodyPr wrap="none">
            <a:spAutoFit/>
          </a:bodyPr>
          <a:lstStyle/>
          <a:p>
            <a:r>
              <a:rPr lang="en-GB" sz="3600" dirty="0" smtClean="0"/>
              <a:t>Written report</a:t>
            </a:r>
            <a:endParaRPr lang="en-GB" sz="3600" dirty="0"/>
          </a:p>
        </p:txBody>
      </p:sp>
    </p:spTree>
    <p:extLst>
      <p:ext uri="{BB962C8B-B14F-4D97-AF65-F5344CB8AC3E}">
        <p14:creationId xmlns:p14="http://schemas.microsoft.com/office/powerpoint/2010/main" val="3703211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13672" y="1905408"/>
            <a:ext cx="7650898" cy="3366714"/>
          </a:xfrm>
          <a:prstGeom prst="rect">
            <a:avLst/>
          </a:prstGeom>
        </p:spPr>
      </p:pic>
      <p:pic>
        <p:nvPicPr>
          <p:cNvPr id="3" name="Picture 2"/>
          <p:cNvPicPr>
            <a:picLocks noChangeAspect="1"/>
          </p:cNvPicPr>
          <p:nvPr/>
        </p:nvPicPr>
        <p:blipFill>
          <a:blip r:embed="rId4"/>
          <a:stretch>
            <a:fillRect/>
          </a:stretch>
        </p:blipFill>
        <p:spPr>
          <a:xfrm>
            <a:off x="484597" y="2856994"/>
            <a:ext cx="4355730" cy="3035812"/>
          </a:xfrm>
          <a:prstGeom prst="rect">
            <a:avLst/>
          </a:prstGeom>
        </p:spPr>
      </p:pic>
      <p:sp>
        <p:nvSpPr>
          <p:cNvPr id="6" name="Bent-Up Arrow 5"/>
          <p:cNvSpPr/>
          <p:nvPr/>
        </p:nvSpPr>
        <p:spPr>
          <a:xfrm rot="10800000">
            <a:off x="1274618" y="1905408"/>
            <a:ext cx="2345090" cy="847033"/>
          </a:xfrm>
          <a:prstGeom prst="bentUpArrow">
            <a:avLst>
              <a:gd name="adj1" fmla="val 16276"/>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466125" y="4322625"/>
            <a:ext cx="503694" cy="2124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p:nvPicPr>
        <p:blipFill>
          <a:blip r:embed="rId5"/>
          <a:stretch>
            <a:fillRect/>
          </a:stretch>
        </p:blipFill>
        <p:spPr>
          <a:xfrm>
            <a:off x="4027350" y="3473120"/>
            <a:ext cx="4142052" cy="2636982"/>
          </a:xfrm>
          <a:prstGeom prst="rect">
            <a:avLst/>
          </a:prstGeom>
          <a:ln>
            <a:solidFill>
              <a:srgbClr val="FF0000"/>
            </a:solidFill>
          </a:ln>
          <a:effectLst>
            <a:outerShdw blurRad="292100" dist="139700" dir="2700000" algn="tl" rotWithShape="0">
              <a:srgbClr val="333333">
                <a:alpha val="65000"/>
              </a:srgbClr>
            </a:outerShdw>
          </a:effectLst>
        </p:spPr>
      </p:pic>
      <p:cxnSp>
        <p:nvCxnSpPr>
          <p:cNvPr id="14" name="Straight Arrow Connector 13"/>
          <p:cNvCxnSpPr/>
          <p:nvPr/>
        </p:nvCxnSpPr>
        <p:spPr>
          <a:xfrm flipV="1">
            <a:off x="1080655" y="4320154"/>
            <a:ext cx="2946695" cy="1086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702836" y="1939636"/>
            <a:ext cx="518478" cy="314037"/>
          </a:xfrm>
          <a:prstGeom prst="rect">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p:nvPicPr>
        <p:blipFill>
          <a:blip r:embed="rId6"/>
          <a:stretch>
            <a:fillRect/>
          </a:stretch>
        </p:blipFill>
        <p:spPr>
          <a:xfrm>
            <a:off x="10002653" y="2685065"/>
            <a:ext cx="1461917" cy="3912920"/>
          </a:xfrm>
          <a:prstGeom prst="rect">
            <a:avLst/>
          </a:prstGeom>
          <a:ln>
            <a:solidFill>
              <a:srgbClr val="FF0000"/>
            </a:solidFill>
          </a:ln>
          <a:effectLst>
            <a:outerShdw blurRad="292100" dist="139700" dir="2700000" algn="tl" rotWithShape="0">
              <a:srgbClr val="333333">
                <a:alpha val="65000"/>
              </a:srgbClr>
            </a:outerShdw>
          </a:effectLst>
        </p:spPr>
      </p:pic>
      <p:sp>
        <p:nvSpPr>
          <p:cNvPr id="20" name="Rectangle 19"/>
          <p:cNvSpPr/>
          <p:nvPr/>
        </p:nvSpPr>
        <p:spPr>
          <a:xfrm>
            <a:off x="10641047" y="2009100"/>
            <a:ext cx="518478" cy="314037"/>
          </a:xfrm>
          <a:prstGeom prst="rect">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Arrow Connector 20"/>
          <p:cNvCxnSpPr/>
          <p:nvPr/>
        </p:nvCxnSpPr>
        <p:spPr>
          <a:xfrm>
            <a:off x="10900286" y="2175361"/>
            <a:ext cx="0" cy="471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547289" y="890387"/>
            <a:ext cx="2902718" cy="646331"/>
          </a:xfrm>
          <a:prstGeom prst="rect">
            <a:avLst/>
          </a:prstGeom>
        </p:spPr>
        <p:txBody>
          <a:bodyPr wrap="none">
            <a:spAutoFit/>
          </a:bodyPr>
          <a:lstStyle/>
          <a:p>
            <a:r>
              <a:rPr lang="en-GB" sz="3600" dirty="0" smtClean="0"/>
              <a:t>Written report</a:t>
            </a:r>
            <a:endParaRPr lang="en-GB" sz="3600" dirty="0"/>
          </a:p>
        </p:txBody>
      </p:sp>
    </p:spTree>
    <p:extLst>
      <p:ext uri="{BB962C8B-B14F-4D97-AF65-F5344CB8AC3E}">
        <p14:creationId xmlns:p14="http://schemas.microsoft.com/office/powerpoint/2010/main" val="530953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8291" y="2215712"/>
            <a:ext cx="9144000" cy="2387600"/>
          </a:xfrm>
        </p:spPr>
        <p:txBody>
          <a:bodyPr/>
          <a:lstStyle/>
          <a:p>
            <a:r>
              <a:rPr lang="en-GB" dirty="0" smtClean="0"/>
              <a:t>Thank you</a:t>
            </a:r>
            <a:endParaRPr lang="en-GB" dirty="0"/>
          </a:p>
        </p:txBody>
      </p:sp>
    </p:spTree>
    <p:extLst>
      <p:ext uri="{BB962C8B-B14F-4D97-AF65-F5344CB8AC3E}">
        <p14:creationId xmlns:p14="http://schemas.microsoft.com/office/powerpoint/2010/main" val="278290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1914925" y="1889127"/>
            <a:ext cx="1851212" cy="707886"/>
          </a:xfrm>
          <a:prstGeom prst="rect">
            <a:avLst/>
          </a:prstGeom>
        </p:spPr>
        <p:txBody>
          <a:bodyPr wrap="none">
            <a:spAutoFit/>
          </a:bodyPr>
          <a:lstStyle/>
          <a:p>
            <a:r>
              <a:rPr lang="en-GB" sz="4000" dirty="0" smtClean="0"/>
              <a:t>Content</a:t>
            </a:r>
            <a:endParaRPr lang="en-GB" sz="4000" dirty="0"/>
          </a:p>
        </p:txBody>
      </p:sp>
      <p:sp>
        <p:nvSpPr>
          <p:cNvPr id="2" name="TextBox 1"/>
          <p:cNvSpPr txBox="1"/>
          <p:nvPr/>
        </p:nvSpPr>
        <p:spPr>
          <a:xfrm>
            <a:off x="2641600" y="2743200"/>
            <a:ext cx="5324086" cy="3108543"/>
          </a:xfrm>
          <a:prstGeom prst="rect">
            <a:avLst/>
          </a:prstGeom>
          <a:noFill/>
        </p:spPr>
        <p:txBody>
          <a:bodyPr wrap="none" rtlCol="0">
            <a:spAutoFit/>
          </a:bodyPr>
          <a:lstStyle/>
          <a:p>
            <a:pPr marL="285750" indent="-285750">
              <a:buFont typeface="Wingdings" panose="05000000000000000000" pitchFamily="2" charset="2"/>
              <a:buChar char="Ø"/>
            </a:pPr>
            <a:r>
              <a:rPr lang="en-GB" sz="2800" dirty="0" smtClean="0"/>
              <a:t> Image processing in Python</a:t>
            </a:r>
            <a:endParaRPr lang="en-GB" sz="2800" dirty="0" smtClean="0"/>
          </a:p>
          <a:p>
            <a:pPr marL="285750" indent="-285750">
              <a:buFont typeface="Wingdings" panose="05000000000000000000" pitchFamily="2" charset="2"/>
              <a:buChar char="Ø"/>
            </a:pPr>
            <a:r>
              <a:rPr lang="en-GB" sz="2800" dirty="0" smtClean="0"/>
              <a:t> Determining connectivity</a:t>
            </a:r>
          </a:p>
          <a:p>
            <a:pPr marL="285750" indent="-285750">
              <a:buFont typeface="Wingdings" panose="05000000000000000000" pitchFamily="2" charset="2"/>
              <a:buChar char="Ø"/>
            </a:pPr>
            <a:r>
              <a:rPr lang="en-GB" sz="2800" dirty="0" smtClean="0"/>
              <a:t> Testing of the code</a:t>
            </a:r>
          </a:p>
          <a:p>
            <a:pPr marL="285750" indent="-285750">
              <a:buFont typeface="Wingdings" panose="05000000000000000000" pitchFamily="2" charset="2"/>
              <a:buChar char="Ø"/>
            </a:pPr>
            <a:r>
              <a:rPr lang="en-GB" sz="2800" dirty="0"/>
              <a:t> </a:t>
            </a:r>
            <a:r>
              <a:rPr lang="en-GB" sz="2800" dirty="0" smtClean="0"/>
              <a:t>Utilisation of git repository</a:t>
            </a:r>
          </a:p>
          <a:p>
            <a:pPr marL="285750" indent="-285750">
              <a:buFont typeface="Wingdings" panose="05000000000000000000" pitchFamily="2" charset="2"/>
              <a:buChar char="Ø"/>
            </a:pPr>
            <a:r>
              <a:rPr lang="en-GB" sz="2800" dirty="0"/>
              <a:t> </a:t>
            </a:r>
            <a:r>
              <a:rPr lang="en-GB" sz="2800" dirty="0" smtClean="0"/>
              <a:t>Creation of functions in the code</a:t>
            </a:r>
          </a:p>
          <a:p>
            <a:pPr marL="285750" indent="-285750">
              <a:buFont typeface="Wingdings" panose="05000000000000000000" pitchFamily="2" charset="2"/>
              <a:buChar char="Ø"/>
            </a:pPr>
            <a:r>
              <a:rPr lang="en-GB" sz="2800" dirty="0"/>
              <a:t> </a:t>
            </a:r>
            <a:r>
              <a:rPr lang="en-GB" sz="2800" dirty="0" smtClean="0"/>
              <a:t>Written report</a:t>
            </a:r>
            <a:endParaRPr lang="en-GB" sz="2800" dirty="0" smtClean="0"/>
          </a:p>
          <a:p>
            <a:pPr marL="285750" indent="-285750">
              <a:buFont typeface="Wingdings" panose="05000000000000000000" pitchFamily="2" charset="2"/>
              <a:buChar char="Ø"/>
            </a:pPr>
            <a:endParaRPr lang="en-GB" sz="2800" dirty="0"/>
          </a:p>
        </p:txBody>
      </p:sp>
    </p:spTree>
    <p:extLst>
      <p:ext uri="{BB962C8B-B14F-4D97-AF65-F5344CB8AC3E}">
        <p14:creationId xmlns:p14="http://schemas.microsoft.com/office/powerpoint/2010/main" val="3270321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226489" y="849239"/>
            <a:ext cx="5890780" cy="707886"/>
          </a:xfrm>
          <a:prstGeom prst="rect">
            <a:avLst/>
          </a:prstGeom>
        </p:spPr>
        <p:txBody>
          <a:bodyPr wrap="none">
            <a:spAutoFit/>
          </a:bodyPr>
          <a:lstStyle/>
          <a:p>
            <a:r>
              <a:rPr lang="en-GB" sz="4000" dirty="0" smtClean="0"/>
              <a:t>Image processing in Python</a:t>
            </a:r>
            <a:endParaRPr lang="en-GB" sz="4000" dirty="0"/>
          </a:p>
        </p:txBody>
      </p:sp>
    </p:spTree>
    <p:extLst>
      <p:ext uri="{BB962C8B-B14F-4D97-AF65-F5344CB8AC3E}">
        <p14:creationId xmlns:p14="http://schemas.microsoft.com/office/powerpoint/2010/main" val="102614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328089" y="941603"/>
            <a:ext cx="5428409" cy="707886"/>
          </a:xfrm>
          <a:prstGeom prst="rect">
            <a:avLst/>
          </a:prstGeom>
        </p:spPr>
        <p:txBody>
          <a:bodyPr wrap="none">
            <a:spAutoFit/>
          </a:bodyPr>
          <a:lstStyle/>
          <a:p>
            <a:r>
              <a:rPr lang="en-GB" sz="4000" dirty="0" smtClean="0"/>
              <a:t>Determining connectivity</a:t>
            </a:r>
            <a:endParaRPr lang="en-GB" sz="4000" dirty="0"/>
          </a:p>
        </p:txBody>
      </p:sp>
    </p:spTree>
    <p:extLst>
      <p:ext uri="{BB962C8B-B14F-4D97-AF65-F5344CB8AC3E}">
        <p14:creationId xmlns:p14="http://schemas.microsoft.com/office/powerpoint/2010/main" val="37016716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983870" y="849239"/>
            <a:ext cx="4115742" cy="707886"/>
          </a:xfrm>
          <a:prstGeom prst="rect">
            <a:avLst/>
          </a:prstGeom>
        </p:spPr>
        <p:txBody>
          <a:bodyPr wrap="none">
            <a:spAutoFit/>
          </a:bodyPr>
          <a:lstStyle/>
          <a:p>
            <a:r>
              <a:rPr lang="en-GB" sz="4000" dirty="0" smtClean="0"/>
              <a:t>Testing of the code</a:t>
            </a:r>
            <a:endParaRPr lang="en-GB" sz="4000" dirty="0"/>
          </a:p>
        </p:txBody>
      </p:sp>
    </p:spTree>
    <p:extLst>
      <p:ext uri="{BB962C8B-B14F-4D97-AF65-F5344CB8AC3E}">
        <p14:creationId xmlns:p14="http://schemas.microsoft.com/office/powerpoint/2010/main" val="31895191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512816" y="941603"/>
            <a:ext cx="5747535" cy="707886"/>
          </a:xfrm>
          <a:prstGeom prst="rect">
            <a:avLst/>
          </a:prstGeom>
        </p:spPr>
        <p:txBody>
          <a:bodyPr wrap="none">
            <a:spAutoFit/>
          </a:bodyPr>
          <a:lstStyle/>
          <a:p>
            <a:r>
              <a:rPr lang="en-GB" sz="4000" dirty="0" smtClean="0"/>
              <a:t>Utilisation of git repository</a:t>
            </a:r>
            <a:endParaRPr lang="en-GB" sz="4000" dirty="0"/>
          </a:p>
        </p:txBody>
      </p:sp>
    </p:spTree>
    <p:extLst>
      <p:ext uri="{BB962C8B-B14F-4D97-AF65-F5344CB8AC3E}">
        <p14:creationId xmlns:p14="http://schemas.microsoft.com/office/powerpoint/2010/main" val="22197642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346561" y="941603"/>
            <a:ext cx="5641544" cy="584775"/>
          </a:xfrm>
          <a:prstGeom prst="rect">
            <a:avLst/>
          </a:prstGeom>
        </p:spPr>
        <p:txBody>
          <a:bodyPr wrap="none">
            <a:spAutoFit/>
          </a:bodyPr>
          <a:lstStyle/>
          <a:p>
            <a:r>
              <a:rPr lang="en-GB" sz="3200" dirty="0"/>
              <a:t>Creation of functions in the code</a:t>
            </a:r>
          </a:p>
        </p:txBody>
      </p:sp>
      <p:pic>
        <p:nvPicPr>
          <p:cNvPr id="3" name="Picture 2"/>
          <p:cNvPicPr>
            <a:picLocks noChangeAspect="1"/>
          </p:cNvPicPr>
          <p:nvPr/>
        </p:nvPicPr>
        <p:blipFill>
          <a:blip r:embed="rId3"/>
          <a:stretch>
            <a:fillRect/>
          </a:stretch>
        </p:blipFill>
        <p:spPr>
          <a:xfrm>
            <a:off x="848979" y="2244936"/>
            <a:ext cx="4299149" cy="4358942"/>
          </a:xfrm>
          <a:prstGeom prst="rect">
            <a:avLst/>
          </a:prstGeom>
        </p:spPr>
      </p:pic>
      <p:pic>
        <p:nvPicPr>
          <p:cNvPr id="8" name="Picture 7"/>
          <p:cNvPicPr>
            <a:picLocks noChangeAspect="1"/>
          </p:cNvPicPr>
          <p:nvPr/>
        </p:nvPicPr>
        <p:blipFill>
          <a:blip r:embed="rId4"/>
          <a:stretch>
            <a:fillRect/>
          </a:stretch>
        </p:blipFill>
        <p:spPr>
          <a:xfrm>
            <a:off x="848979" y="1897462"/>
            <a:ext cx="4299149" cy="347474"/>
          </a:xfrm>
          <a:prstGeom prst="rect">
            <a:avLst/>
          </a:prstGeom>
        </p:spPr>
      </p:pic>
      <p:grpSp>
        <p:nvGrpSpPr>
          <p:cNvPr id="15" name="Group 14"/>
          <p:cNvGrpSpPr/>
          <p:nvPr/>
        </p:nvGrpSpPr>
        <p:grpSpPr>
          <a:xfrm>
            <a:off x="5409646" y="1897798"/>
            <a:ext cx="5568233" cy="4336748"/>
            <a:chOff x="5409646" y="1897798"/>
            <a:chExt cx="5568233" cy="4336748"/>
          </a:xfrm>
        </p:grpSpPr>
        <p:pic>
          <p:nvPicPr>
            <p:cNvPr id="7" name="Picture 6"/>
            <p:cNvPicPr>
              <a:picLocks noChangeAspect="1"/>
            </p:cNvPicPr>
            <p:nvPr/>
          </p:nvPicPr>
          <p:blipFill>
            <a:blip r:embed="rId5"/>
            <a:stretch>
              <a:fillRect/>
            </a:stretch>
          </p:blipFill>
          <p:spPr>
            <a:xfrm>
              <a:off x="5750997" y="2424123"/>
              <a:ext cx="4885532" cy="3810423"/>
            </a:xfrm>
            <a:prstGeom prst="rect">
              <a:avLst/>
            </a:prstGeom>
          </p:spPr>
        </p:pic>
        <p:sp>
          <p:nvSpPr>
            <p:cNvPr id="14" name="Rectangle 13"/>
            <p:cNvSpPr/>
            <p:nvPr/>
          </p:nvSpPr>
          <p:spPr>
            <a:xfrm>
              <a:off x="5409646" y="1897798"/>
              <a:ext cx="5568233" cy="461665"/>
            </a:xfrm>
            <a:prstGeom prst="rect">
              <a:avLst/>
            </a:prstGeom>
            <a:noFill/>
          </p:spPr>
          <p:txBody>
            <a:bodyPr wrap="squar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Structure of the demo notebook</a:t>
              </a:r>
              <a:endParaRPr lang="en-US" sz="2400" dirty="0">
                <a:ln w="0"/>
                <a:effectLst>
                  <a:outerShdw blurRad="38100" dist="19050" dir="2700000" algn="tl" rotWithShape="0">
                    <a:schemeClr val="dk1">
                      <a:alpha val="40000"/>
                    </a:schemeClr>
                  </a:outerShdw>
                </a:effectLst>
              </a:endParaRPr>
            </a:p>
          </p:txBody>
        </p:sp>
      </p:grpSp>
      <p:cxnSp>
        <p:nvCxnSpPr>
          <p:cNvPr id="11" name="Straight Arrow Connector 10"/>
          <p:cNvCxnSpPr/>
          <p:nvPr/>
        </p:nvCxnSpPr>
        <p:spPr>
          <a:xfrm flipH="1">
            <a:off x="3713018" y="2844800"/>
            <a:ext cx="2133710" cy="21890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9044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346561" y="941603"/>
            <a:ext cx="5641544" cy="584775"/>
          </a:xfrm>
          <a:prstGeom prst="rect">
            <a:avLst/>
          </a:prstGeom>
        </p:spPr>
        <p:txBody>
          <a:bodyPr wrap="none">
            <a:spAutoFit/>
          </a:bodyPr>
          <a:lstStyle/>
          <a:p>
            <a:r>
              <a:rPr lang="en-GB" sz="3200" dirty="0"/>
              <a:t>Creation of functions in the code</a:t>
            </a:r>
          </a:p>
        </p:txBody>
      </p:sp>
      <p:sp>
        <p:nvSpPr>
          <p:cNvPr id="21" name="TextBox 20"/>
          <p:cNvSpPr txBox="1"/>
          <p:nvPr/>
        </p:nvSpPr>
        <p:spPr>
          <a:xfrm>
            <a:off x="11477739" y="6234546"/>
            <a:ext cx="301686" cy="369332"/>
          </a:xfrm>
          <a:prstGeom prst="rect">
            <a:avLst/>
          </a:prstGeom>
          <a:noFill/>
        </p:spPr>
        <p:txBody>
          <a:bodyPr wrap="none" rtlCol="0">
            <a:spAutoFit/>
          </a:bodyPr>
          <a:lstStyle/>
          <a:p>
            <a:r>
              <a:rPr lang="en-GB" dirty="0" smtClean="0"/>
              <a:t>1</a:t>
            </a:r>
            <a:endParaRPr lang="en-GB" dirty="0"/>
          </a:p>
        </p:txBody>
      </p:sp>
      <p:pic>
        <p:nvPicPr>
          <p:cNvPr id="7" name="Picture 6"/>
          <p:cNvPicPr>
            <a:picLocks noChangeAspect="1"/>
          </p:cNvPicPr>
          <p:nvPr/>
        </p:nvPicPr>
        <p:blipFill rotWithShape="1">
          <a:blip r:embed="rId3"/>
          <a:srcRect t="14224" b="77534"/>
          <a:stretch/>
        </p:blipFill>
        <p:spPr>
          <a:xfrm>
            <a:off x="733450" y="2136402"/>
            <a:ext cx="4885532" cy="314036"/>
          </a:xfrm>
          <a:prstGeom prst="rect">
            <a:avLst/>
          </a:prstGeom>
        </p:spPr>
      </p:pic>
      <p:pic>
        <p:nvPicPr>
          <p:cNvPr id="6" name="Picture 5"/>
          <p:cNvPicPr>
            <a:picLocks noChangeAspect="1"/>
          </p:cNvPicPr>
          <p:nvPr/>
        </p:nvPicPr>
        <p:blipFill>
          <a:blip r:embed="rId4"/>
          <a:stretch>
            <a:fillRect/>
          </a:stretch>
        </p:blipFill>
        <p:spPr>
          <a:xfrm>
            <a:off x="973092" y="2831367"/>
            <a:ext cx="4645890" cy="3288427"/>
          </a:xfrm>
          <a:prstGeom prst="rect">
            <a:avLst/>
          </a:prstGeom>
        </p:spPr>
      </p:pic>
      <p:pic>
        <p:nvPicPr>
          <p:cNvPr id="2" name="Picture 1"/>
          <p:cNvPicPr>
            <a:picLocks noChangeAspect="1"/>
          </p:cNvPicPr>
          <p:nvPr/>
        </p:nvPicPr>
        <p:blipFill>
          <a:blip r:embed="rId5"/>
          <a:stretch>
            <a:fillRect/>
          </a:stretch>
        </p:blipFill>
        <p:spPr>
          <a:xfrm>
            <a:off x="6363566" y="2831367"/>
            <a:ext cx="3889241" cy="2572616"/>
          </a:xfrm>
          <a:prstGeom prst="rect">
            <a:avLst/>
          </a:prstGeom>
        </p:spPr>
      </p:pic>
    </p:spTree>
    <p:extLst>
      <p:ext uri="{BB962C8B-B14F-4D97-AF65-F5344CB8AC3E}">
        <p14:creationId xmlns:p14="http://schemas.microsoft.com/office/powerpoint/2010/main" val="16190129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346561" y="941603"/>
            <a:ext cx="5641544" cy="584775"/>
          </a:xfrm>
          <a:prstGeom prst="rect">
            <a:avLst/>
          </a:prstGeom>
        </p:spPr>
        <p:txBody>
          <a:bodyPr wrap="none">
            <a:spAutoFit/>
          </a:bodyPr>
          <a:lstStyle/>
          <a:p>
            <a:r>
              <a:rPr lang="en-GB" sz="3200" dirty="0"/>
              <a:t>Creation of functions in the code</a:t>
            </a:r>
          </a:p>
        </p:txBody>
      </p:sp>
      <p:pic>
        <p:nvPicPr>
          <p:cNvPr id="2" name="Picture 1"/>
          <p:cNvPicPr>
            <a:picLocks noChangeAspect="1"/>
          </p:cNvPicPr>
          <p:nvPr/>
        </p:nvPicPr>
        <p:blipFill rotWithShape="1">
          <a:blip r:embed="rId3"/>
          <a:srcRect l="2128" b="21256"/>
          <a:stretch/>
        </p:blipFill>
        <p:spPr>
          <a:xfrm>
            <a:off x="485453" y="2734586"/>
            <a:ext cx="5399999" cy="1776393"/>
          </a:xfrm>
          <a:prstGeom prst="rect">
            <a:avLst/>
          </a:prstGeom>
        </p:spPr>
      </p:pic>
      <p:pic>
        <p:nvPicPr>
          <p:cNvPr id="3" name="Picture 2"/>
          <p:cNvPicPr>
            <a:picLocks noChangeAspect="1"/>
          </p:cNvPicPr>
          <p:nvPr/>
        </p:nvPicPr>
        <p:blipFill>
          <a:blip r:embed="rId4"/>
          <a:stretch>
            <a:fillRect/>
          </a:stretch>
        </p:blipFill>
        <p:spPr>
          <a:xfrm>
            <a:off x="485453" y="4485148"/>
            <a:ext cx="5400000" cy="1992276"/>
          </a:xfrm>
          <a:prstGeom prst="rect">
            <a:avLst/>
          </a:prstGeom>
        </p:spPr>
      </p:pic>
      <p:pic>
        <p:nvPicPr>
          <p:cNvPr id="9" name="Picture 8"/>
          <p:cNvPicPr>
            <a:picLocks noChangeAspect="1"/>
          </p:cNvPicPr>
          <p:nvPr/>
        </p:nvPicPr>
        <p:blipFill rotWithShape="1">
          <a:blip r:embed="rId5"/>
          <a:srcRect t="21010" b="57175"/>
          <a:stretch/>
        </p:blipFill>
        <p:spPr>
          <a:xfrm>
            <a:off x="903795" y="1801128"/>
            <a:ext cx="4885532" cy="831273"/>
          </a:xfrm>
          <a:prstGeom prst="rect">
            <a:avLst/>
          </a:prstGeom>
        </p:spPr>
      </p:pic>
      <p:pic>
        <p:nvPicPr>
          <p:cNvPr id="4" name="Picture 3"/>
          <p:cNvPicPr>
            <a:picLocks noChangeAspect="1"/>
          </p:cNvPicPr>
          <p:nvPr/>
        </p:nvPicPr>
        <p:blipFill>
          <a:blip r:embed="rId6"/>
          <a:stretch>
            <a:fillRect/>
          </a:stretch>
        </p:blipFill>
        <p:spPr>
          <a:xfrm>
            <a:off x="6410928" y="1801128"/>
            <a:ext cx="3117543" cy="2891270"/>
          </a:xfrm>
          <a:prstGeom prst="rect">
            <a:avLst/>
          </a:prstGeom>
        </p:spPr>
      </p:pic>
      <p:pic>
        <p:nvPicPr>
          <p:cNvPr id="8" name="Picture 7"/>
          <p:cNvPicPr>
            <a:picLocks noChangeAspect="1"/>
          </p:cNvPicPr>
          <p:nvPr/>
        </p:nvPicPr>
        <p:blipFill>
          <a:blip r:embed="rId7"/>
          <a:stretch>
            <a:fillRect/>
          </a:stretch>
        </p:blipFill>
        <p:spPr>
          <a:xfrm>
            <a:off x="6410928" y="4854809"/>
            <a:ext cx="3853881" cy="1749069"/>
          </a:xfrm>
          <a:prstGeom prst="rect">
            <a:avLst/>
          </a:prstGeom>
        </p:spPr>
      </p:pic>
    </p:spTree>
    <p:extLst>
      <p:ext uri="{BB962C8B-B14F-4D97-AF65-F5344CB8AC3E}">
        <p14:creationId xmlns:p14="http://schemas.microsoft.com/office/powerpoint/2010/main" val="36788900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AMSCDT Website Colours 1">
      <a:dk1>
        <a:srgbClr val="000000"/>
      </a:dk1>
      <a:lt1>
        <a:srgbClr val="FFFFFF"/>
      </a:lt1>
      <a:dk2>
        <a:srgbClr val="44546A"/>
      </a:dk2>
      <a:lt2>
        <a:srgbClr val="E7E6E6"/>
      </a:lt2>
      <a:accent1>
        <a:srgbClr val="9CDCD5"/>
      </a:accent1>
      <a:accent2>
        <a:srgbClr val="179E96"/>
      </a:accent2>
      <a:accent3>
        <a:srgbClr val="FEF6F3"/>
      </a:accent3>
      <a:accent4>
        <a:srgbClr val="FF6500"/>
      </a:accent4>
      <a:accent5>
        <a:srgbClr val="B2B2C3"/>
      </a:accent5>
      <a:accent6>
        <a:srgbClr val="6666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7" id="{D09C1806-EDB4-1144-A328-3FE0F4EEF32B}" vid="{B65BDA9D-965C-DF4A-8F94-3E2408141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AMSCDT3 Presentation Template - Widescreen</Template>
  <TotalTime>5602</TotalTime>
  <Words>1572</Words>
  <Application>Microsoft Office PowerPoint</Application>
  <PresentationFormat>Widescreen</PresentationFormat>
  <Paragraphs>57</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CMR9</vt:lpstr>
      <vt:lpstr>Monotype Corsiva</vt:lpstr>
      <vt:lpstr>Wingdings</vt:lpstr>
      <vt:lpstr>Office Theme</vt:lpstr>
      <vt:lpstr>Analysis of the connectivity of hydrides within the microstructure of Zr alloys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Sharon brown</dc:creator>
  <cp:lastModifiedBy>Laura</cp:lastModifiedBy>
  <cp:revision>225</cp:revision>
  <dcterms:created xsi:type="dcterms:W3CDTF">2019-10-11T12:26:54Z</dcterms:created>
  <dcterms:modified xsi:type="dcterms:W3CDTF">2021-06-01T17:35:22Z</dcterms:modified>
</cp:coreProperties>
</file>